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57" r:id="rId2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6" d="100"/>
          <a:sy n="36"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5949C1D8-8C9B-48F2-99AC-190B0081DB06}" type="datetimeFigureOut">
              <a:rPr lang="es-CO" smtClean="0"/>
              <a:t>24/11/2018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247293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949C1D8-8C9B-48F2-99AC-190B0081DB06}" type="datetimeFigureOut">
              <a:rPr lang="es-CO" smtClean="0"/>
              <a:t>24/11/2018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304633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5949C1D8-8C9B-48F2-99AC-190B0081DB06}" type="datetimeFigureOut">
              <a:rPr lang="es-CO" smtClean="0"/>
              <a:t>24/11/2018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4120746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949C1D8-8C9B-48F2-99AC-190B0081DB06}" type="datetimeFigureOut">
              <a:rPr lang="es-CO" smtClean="0"/>
              <a:t>24/11/2018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3004946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949C1D8-8C9B-48F2-99AC-190B0081DB06}" type="datetimeFigureOut">
              <a:rPr lang="es-CO" smtClean="0"/>
              <a:t>24/11/2018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2733330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949C1D8-8C9B-48F2-99AC-190B0081DB06}" type="datetimeFigureOut">
              <a:rPr lang="es-CO" smtClean="0"/>
              <a:t>24/11/2018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2204905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949C1D8-8C9B-48F2-99AC-190B0081DB06}" type="datetimeFigureOut">
              <a:rPr lang="es-CO" smtClean="0"/>
              <a:t>24/11/2018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2869179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949C1D8-8C9B-48F2-99AC-190B0081DB06}" type="datetimeFigureOut">
              <a:rPr lang="es-CO" smtClean="0"/>
              <a:t>24/11/2018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15783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5949C1D8-8C9B-48F2-99AC-190B0081DB06}" type="datetimeFigureOut">
              <a:rPr lang="es-CO" smtClean="0"/>
              <a:t>24/11/2018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3747901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949C1D8-8C9B-48F2-99AC-190B0081DB06}" type="datetimeFigureOut">
              <a:rPr lang="es-CO" smtClean="0"/>
              <a:t>24/11/2018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3401102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949C1D8-8C9B-48F2-99AC-190B0081DB06}" type="datetimeFigureOut">
              <a:rPr lang="es-CO" smtClean="0"/>
              <a:t>24/11/2018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7D3EE17-8B55-45D5-B02E-53D53F0341E6}" type="slidenum">
              <a:rPr lang="es-CO" smtClean="0"/>
              <a:t>‹Nº›</a:t>
            </a:fld>
            <a:endParaRPr lang="es-CO"/>
          </a:p>
        </p:txBody>
      </p:sp>
    </p:spTree>
    <p:extLst>
      <p:ext uri="{BB962C8B-B14F-4D97-AF65-F5344CB8AC3E}">
        <p14:creationId xmlns:p14="http://schemas.microsoft.com/office/powerpoint/2010/main" val="682378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49C1D8-8C9B-48F2-99AC-190B0081DB06}" type="datetimeFigureOut">
              <a:rPr lang="es-CO" smtClean="0"/>
              <a:t>24/11/2018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D3EE17-8B55-45D5-B02E-53D53F0341E6}" type="slidenum">
              <a:rPr lang="es-CO" smtClean="0"/>
              <a:t>‹Nº›</a:t>
            </a:fld>
            <a:endParaRPr lang="es-CO"/>
          </a:p>
        </p:txBody>
      </p:sp>
    </p:spTree>
    <p:extLst>
      <p:ext uri="{BB962C8B-B14F-4D97-AF65-F5344CB8AC3E}">
        <p14:creationId xmlns:p14="http://schemas.microsoft.com/office/powerpoint/2010/main" val="19135996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745672" y="297610"/>
            <a:ext cx="9144000" cy="1800131"/>
          </a:xfrm>
          <a:solidFill>
            <a:schemeClr val="accent1">
              <a:lumMod val="20000"/>
              <a:lumOff val="80000"/>
            </a:schemeClr>
          </a:solidFill>
          <a:scene3d>
            <a:camera prst="orthographicFront"/>
            <a:lightRig rig="threePt" dir="t"/>
          </a:scene3d>
          <a:sp3d>
            <a:bevelT prst="slope"/>
          </a:sp3d>
        </p:spPr>
        <p:txBody>
          <a:bodyPr/>
          <a:lstStyle/>
          <a:p>
            <a:r>
              <a:rPr lang="es-CO" dirty="0" smtClean="0">
                <a:latin typeface="Algerian" panose="04020705040A02060702" pitchFamily="82" charset="0"/>
              </a:rPr>
              <a:t>EL DÍA EN QUE EL SOL OSCURECIÓ el SHABAT</a:t>
            </a:r>
            <a:endParaRPr lang="es-CO" dirty="0">
              <a:latin typeface="Algerian" panose="04020705040A02060702" pitchFamily="82" charset="0"/>
            </a:endParaRPr>
          </a:p>
        </p:txBody>
      </p:sp>
      <p:pic>
        <p:nvPicPr>
          <p:cNvPr id="4" name="Imagen 3"/>
          <p:cNvPicPr>
            <a:picLocks noChangeAspect="1"/>
          </p:cNvPicPr>
          <p:nvPr/>
        </p:nvPicPr>
        <p:blipFill>
          <a:blip r:embed="rId2"/>
          <a:stretch>
            <a:fillRect/>
          </a:stretch>
        </p:blipFill>
        <p:spPr>
          <a:xfrm>
            <a:off x="2097741" y="2241176"/>
            <a:ext cx="8444753" cy="4198616"/>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284496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20000"/>
              <a:lumOff val="80000"/>
            </a:schemeClr>
          </a:solidFill>
          <a:scene3d>
            <a:camera prst="orthographicFront"/>
            <a:lightRig rig="threePt" dir="t"/>
          </a:scene3d>
          <a:sp3d>
            <a:bevelT prst="slope"/>
          </a:sp3d>
        </p:spPr>
        <p:txBody>
          <a:bodyPr/>
          <a:lstStyle/>
          <a:p>
            <a:r>
              <a:rPr lang="es-CO" b="1" dirty="0"/>
              <a:t>EL 7 DE MARZO DEL 321: EL DÍA EN QUE EL SOL OSCURECIO EL SHABAT</a:t>
            </a:r>
          </a:p>
        </p:txBody>
      </p:sp>
      <p:sp>
        <p:nvSpPr>
          <p:cNvPr id="3" name="Marcador de contenido 2"/>
          <p:cNvSpPr>
            <a:spLocks noGrp="1"/>
          </p:cNvSpPr>
          <p:nvPr>
            <p:ph idx="1"/>
          </p:nvPr>
        </p:nvSpPr>
        <p:spPr>
          <a:xfrm>
            <a:off x="268941" y="1825625"/>
            <a:ext cx="11636188" cy="4844116"/>
          </a:xfrm>
          <a:solidFill>
            <a:schemeClr val="accent2">
              <a:lumMod val="20000"/>
              <a:lumOff val="80000"/>
            </a:schemeClr>
          </a:solidFill>
        </p:spPr>
        <p:txBody>
          <a:bodyPr>
            <a:normAutofit lnSpcReduction="10000"/>
          </a:bodyPr>
          <a:lstStyle/>
          <a:p>
            <a:r>
              <a:rPr lang="es-CO" dirty="0"/>
              <a:t>Desde el análisis objetivo de muchos historiadores modernos, el emperador Constantino marcó con sus </a:t>
            </a:r>
            <a:r>
              <a:rPr lang="es-CO" dirty="0" smtClean="0"/>
              <a:t>decisiones políticas </a:t>
            </a:r>
            <a:r>
              <a:rPr lang="es-CO" dirty="0"/>
              <a:t>el tránsito del mundo antiguo al mundo medieval</a:t>
            </a:r>
            <a:r>
              <a:rPr lang="es-CO" dirty="0" smtClean="0"/>
              <a:t>. - </a:t>
            </a:r>
            <a:r>
              <a:rPr lang="es-CO" u="sng" dirty="0" smtClean="0"/>
              <a:t>Edad Medía, del siglo V hasta el siglo XV</a:t>
            </a:r>
            <a:r>
              <a:rPr lang="es-CO" dirty="0" smtClean="0"/>
              <a:t>.</a:t>
            </a:r>
            <a:endParaRPr lang="es-CO" dirty="0"/>
          </a:p>
          <a:p>
            <a:r>
              <a:rPr lang="es-CO" dirty="0"/>
              <a:t>Recordemos que Constantino gobernó el Impero Romano durante treinta años, </a:t>
            </a:r>
            <a:r>
              <a:rPr lang="es-CO" dirty="0" smtClean="0"/>
              <a:t>hasta </a:t>
            </a:r>
            <a:r>
              <a:rPr lang="es-CO" dirty="0"/>
              <a:t>su muerte en Nicomedia (actual Izmir, Turquía) el 22 de mayo de 337. Fue el Fundador de Constantinopla en lo que era la antigua ciudad griega de Bizancio. </a:t>
            </a:r>
            <a:endParaRPr lang="es-CO" dirty="0" smtClean="0"/>
          </a:p>
          <a:p>
            <a:r>
              <a:rPr lang="es-CO" dirty="0" smtClean="0"/>
              <a:t>Lamentablemente</a:t>
            </a:r>
            <a:r>
              <a:rPr lang="es-CO" dirty="0"/>
              <a:t>, en la Iglesia ortodoxa hoy se lo venera como santo, y la Iglesia Católica, lo considera como su gran benefactor, ya que permitió la fundación del cristianismo, religión del Estado romano adaptada a las necesidades del Imperio, y bajo la apariencia de una nueva Iglesia institucionalizada, que más tarde terminaría llamándose </a:t>
            </a:r>
            <a:r>
              <a:rPr lang="es-CO" dirty="0" smtClean="0"/>
              <a:t>Iglesia Católica </a:t>
            </a:r>
            <a:r>
              <a:rPr lang="es-CO" dirty="0"/>
              <a:t>Apostólica Romana. </a:t>
            </a:r>
          </a:p>
        </p:txBody>
      </p:sp>
    </p:spTree>
    <p:extLst>
      <p:ext uri="{BB962C8B-B14F-4D97-AF65-F5344CB8AC3E}">
        <p14:creationId xmlns:p14="http://schemas.microsoft.com/office/powerpoint/2010/main" val="2151667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1" y="573741"/>
            <a:ext cx="11618258" cy="6024283"/>
          </a:xfrm>
          <a:solidFill>
            <a:schemeClr val="accent2">
              <a:lumMod val="20000"/>
              <a:lumOff val="80000"/>
            </a:schemeClr>
          </a:solidFill>
          <a:scene3d>
            <a:camera prst="orthographicFront"/>
            <a:lightRig rig="threePt" dir="t"/>
          </a:scene3d>
          <a:sp3d>
            <a:bevelT prst="slope"/>
          </a:sp3d>
        </p:spPr>
        <p:txBody>
          <a:bodyPr>
            <a:normAutofit/>
          </a:bodyPr>
          <a:lstStyle/>
          <a:p>
            <a:r>
              <a:rPr lang="es-CO" dirty="0"/>
              <a:t>Esta religión, Constantino la legalizó promulgando un edicto de tolerancia en el año 313. </a:t>
            </a:r>
            <a:r>
              <a:rPr lang="es-CO" u="sng" dirty="0"/>
              <a:t>Al mismo se lo conoce como el  Edicto de Milán</a:t>
            </a:r>
            <a:r>
              <a:rPr lang="es-CO" dirty="0"/>
              <a:t>. </a:t>
            </a:r>
            <a:endParaRPr lang="es-CO" dirty="0" smtClean="0"/>
          </a:p>
          <a:p>
            <a:r>
              <a:rPr lang="es-CO" b="1" i="1" dirty="0" smtClean="0"/>
              <a:t>De </a:t>
            </a:r>
            <a:r>
              <a:rPr lang="es-CO" b="1" i="1" dirty="0"/>
              <a:t>este modo, los desde entonces denominados cristianos, no sólo deberían obediencia a Dios, representado en el obispo de Roma, </a:t>
            </a:r>
            <a:r>
              <a:rPr lang="es-CO" b="1" i="1" dirty="0" smtClean="0"/>
              <a:t>- ansiado de la iglesia- sino </a:t>
            </a:r>
            <a:r>
              <a:rPr lang="es-CO" b="1" i="1" dirty="0"/>
              <a:t>al Emperador</a:t>
            </a:r>
            <a:r>
              <a:rPr lang="es-CO" dirty="0"/>
              <a:t>. </a:t>
            </a:r>
            <a:endParaRPr lang="es-CO" dirty="0" smtClean="0"/>
          </a:p>
          <a:p>
            <a:r>
              <a:rPr lang="es-CO" dirty="0" smtClean="0"/>
              <a:t>Paradójicamente</a:t>
            </a:r>
            <a:r>
              <a:rPr lang="es-CO" dirty="0"/>
              <a:t>, con el devenir de los siglos, acabaron siendo los monarcas cristianos quienes tuvieron que rendir obediencia a los papas, </a:t>
            </a:r>
            <a:r>
              <a:rPr lang="es-CO" b="1" u="sng" dirty="0"/>
              <a:t>herederos de los antiguos césares</a:t>
            </a:r>
            <a:r>
              <a:rPr lang="es-CO" dirty="0"/>
              <a:t>, y someterse a su voluntad</a:t>
            </a:r>
            <a:r>
              <a:rPr lang="es-CO" dirty="0" smtClean="0"/>
              <a:t>.</a:t>
            </a:r>
          </a:p>
          <a:p>
            <a:r>
              <a:rPr lang="es-CO" dirty="0"/>
              <a:t>Lo cierto de todo es que el emperador Constantino (280-337 E.C.), notó que el poder político de Roma estaba debilitándose, por la división de estas dos grandes espiritualidades: </a:t>
            </a:r>
            <a:r>
              <a:rPr lang="es-CO" b="1" dirty="0"/>
              <a:t>los paganos adoradores del sol, y sus cultos esotérico-místicos; y los “cristianos</a:t>
            </a:r>
            <a:r>
              <a:rPr lang="es-CO" dirty="0"/>
              <a:t>”, según los denominaban sus detractores y perseguidores, los paganos. </a:t>
            </a:r>
          </a:p>
        </p:txBody>
      </p:sp>
    </p:spTree>
    <p:extLst>
      <p:ext uri="{BB962C8B-B14F-4D97-AF65-F5344CB8AC3E}">
        <p14:creationId xmlns:p14="http://schemas.microsoft.com/office/powerpoint/2010/main" val="2606863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7224" y="394446"/>
            <a:ext cx="11689976" cy="6113929"/>
          </a:xfrm>
          <a:solidFill>
            <a:schemeClr val="accent5">
              <a:lumMod val="20000"/>
              <a:lumOff val="80000"/>
            </a:schemeClr>
          </a:solidFill>
          <a:scene3d>
            <a:camera prst="orthographicFront"/>
            <a:lightRig rig="threePt" dir="t"/>
          </a:scene3d>
          <a:sp3d>
            <a:bevelT prst="slope"/>
          </a:sp3d>
        </p:spPr>
        <p:txBody>
          <a:bodyPr>
            <a:normAutofit/>
          </a:bodyPr>
          <a:lstStyle/>
          <a:p>
            <a:r>
              <a:rPr lang="es-CO" dirty="0"/>
              <a:t>La historia confirma que se propuso unir estas dos grandes corrientes ideológicas; </a:t>
            </a:r>
            <a:r>
              <a:rPr lang="es-CO" b="1" dirty="0"/>
              <a:t>volviendo a los “cristianos”, a la religión pagana; y a los paganos cristianizarlos por medio de la ética que practicaban los “cristianos</a:t>
            </a:r>
            <a:r>
              <a:rPr lang="es-CO" dirty="0" smtClean="0"/>
              <a:t>”.</a:t>
            </a:r>
          </a:p>
          <a:p>
            <a:r>
              <a:rPr lang="es-CO" dirty="0"/>
              <a:t>Así fue como lo más fuerte de todas estas artimañas babilónicas desencadenó que el </a:t>
            </a:r>
            <a:r>
              <a:rPr lang="es-CO" b="1" dirty="0"/>
              <a:t>7 de marzo del año 321 el emperador Constantino I el Grande decretó mediante edicto la llamada “Ley del Dies Solis“, con la que establecía </a:t>
            </a:r>
            <a:r>
              <a:rPr lang="es-CO" b="1" dirty="0" smtClean="0"/>
              <a:t>“EL DÍA DEL SOL” </a:t>
            </a:r>
            <a:r>
              <a:rPr lang="es-CO" b="1" dirty="0"/>
              <a:t>como festividad pública (en latin dies festus) en el calendario oficial romano</a:t>
            </a:r>
            <a:r>
              <a:rPr lang="es-CO" dirty="0"/>
              <a:t>. Esta medida tendría un carácter revolucionario, pues hacía claramente referencia al domingo cristiano, día que convertiría en la jornada más importante de la nueva religión romana. </a:t>
            </a:r>
            <a:endParaRPr lang="es-CO" dirty="0" smtClean="0"/>
          </a:p>
          <a:p>
            <a:r>
              <a:rPr lang="es-CO" dirty="0" smtClean="0"/>
              <a:t>El </a:t>
            </a:r>
            <a:r>
              <a:rPr lang="es-CO" dirty="0"/>
              <a:t>principal propósito de Constantino era reforzar la autoridad imperial a efectos administrativos, adoptando una política religiosa distinta.  </a:t>
            </a:r>
            <a:r>
              <a:rPr lang="es-CO" b="1" i="1" u="sng" dirty="0"/>
              <a:t>Así fue infiltrándose gradualmente en las tradiciones de la Iglesia, sustituyendo definitivamente al día sábado, hasta entonces el más sagrado por los seguidores de Cristo en todo el mundo.</a:t>
            </a:r>
          </a:p>
          <a:p>
            <a:endParaRPr lang="es-CO" dirty="0"/>
          </a:p>
        </p:txBody>
      </p:sp>
    </p:spTree>
    <p:extLst>
      <p:ext uri="{BB962C8B-B14F-4D97-AF65-F5344CB8AC3E}">
        <p14:creationId xmlns:p14="http://schemas.microsoft.com/office/powerpoint/2010/main" val="1998720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63389"/>
            <a:ext cx="10515600" cy="5629836"/>
          </a:xfrm>
          <a:solidFill>
            <a:schemeClr val="accent5">
              <a:lumMod val="20000"/>
              <a:lumOff val="80000"/>
            </a:schemeClr>
          </a:solidFill>
          <a:scene3d>
            <a:camera prst="orthographicFront"/>
            <a:lightRig rig="threePt" dir="t"/>
          </a:scene3d>
          <a:sp3d>
            <a:bevelT prst="convex"/>
          </a:sp3d>
        </p:spPr>
        <p:txBody>
          <a:bodyPr>
            <a:normAutofit/>
          </a:bodyPr>
          <a:lstStyle/>
          <a:p>
            <a:r>
              <a:rPr lang="es-CO" sz="3200" dirty="0"/>
              <a:t>En las costumbres primitivas, </a:t>
            </a:r>
            <a:r>
              <a:rPr lang="es-CO" sz="3200" u="sng" dirty="0"/>
              <a:t>los sábados eran el día sagrado tanto para los judíos, como también de los discípulos de Cristo</a:t>
            </a:r>
            <a:r>
              <a:rPr lang="es-CO" sz="3200" dirty="0"/>
              <a:t>, pero el edicto de Constantino modificaría esto, estableciendo que el domingo será el </a:t>
            </a:r>
            <a:r>
              <a:rPr lang="es-CO" sz="3200" u="sng" dirty="0"/>
              <a:t>último día de la semana y el dedicado especialmente al culto solar del Cristo eterno, copia romana del verdadero Mesías hasta entonces proclamado por los discípulos de </a:t>
            </a:r>
            <a:r>
              <a:rPr lang="es-CO" sz="3200" u="sng" dirty="0" smtClean="0"/>
              <a:t>Jesús</a:t>
            </a:r>
            <a:r>
              <a:rPr lang="es-CO" sz="3200" dirty="0" smtClean="0"/>
              <a:t>. </a:t>
            </a:r>
          </a:p>
          <a:p>
            <a:r>
              <a:rPr lang="es-CO" sz="3200" dirty="0" smtClean="0"/>
              <a:t>Esta </a:t>
            </a:r>
            <a:r>
              <a:rPr lang="es-CO" sz="3200" dirty="0"/>
              <a:t>decisión será un enorme guiño de Constantino a los líderes cristianos de Roma, dándoles el gusto de acomodar el calendario anual en torno a las festividades cristianas y abandonando el domingo como un día dedicado al sol (como se celebraba en tiempos paganos</a:t>
            </a:r>
            <a:r>
              <a:rPr lang="es-CO" sz="3200" dirty="0" smtClean="0"/>
              <a:t>).</a:t>
            </a:r>
            <a:endParaRPr lang="es-CO" sz="3200" dirty="0"/>
          </a:p>
        </p:txBody>
      </p:sp>
    </p:spTree>
    <p:extLst>
      <p:ext uri="{BB962C8B-B14F-4D97-AF65-F5344CB8AC3E}">
        <p14:creationId xmlns:p14="http://schemas.microsoft.com/office/powerpoint/2010/main" val="860109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197224"/>
            <a:ext cx="11797553" cy="6472517"/>
          </a:xfrm>
          <a:solidFill>
            <a:schemeClr val="accent6">
              <a:lumMod val="20000"/>
              <a:lumOff val="80000"/>
            </a:schemeClr>
          </a:solidFill>
          <a:scene3d>
            <a:camera prst="orthographicFront"/>
            <a:lightRig rig="threePt" dir="t"/>
          </a:scene3d>
          <a:sp3d>
            <a:bevelT/>
          </a:sp3d>
        </p:spPr>
        <p:txBody>
          <a:bodyPr>
            <a:normAutofit/>
          </a:bodyPr>
          <a:lstStyle/>
          <a:p>
            <a:pPr marL="0" indent="0">
              <a:buNone/>
            </a:pPr>
            <a:r>
              <a:rPr lang="es-CO" sz="3200" b="1" dirty="0"/>
              <a:t>El cardenal John Henry Newman, en su libro “The Development of Christian Doctrine“, pág. 373, declara:</a:t>
            </a:r>
          </a:p>
          <a:p>
            <a:endParaRPr lang="es-CO" dirty="0" smtClean="0"/>
          </a:p>
          <a:p>
            <a:r>
              <a:rPr lang="es-CO" dirty="0" smtClean="0"/>
              <a:t>“</a:t>
            </a:r>
            <a:r>
              <a:rPr lang="es-CO" dirty="0"/>
              <a:t>Eusebio nos dice de diferentes maneras que Constantino, a fin de recomendar la nueva religión a los paganos, transfirió a ella los ornamentos exteriores a los cuales ellos estaban acostumbrados en la suya… El uso de templos, los dedicados a santos particulares, los ornamentos hechos, en ocasiones con ramas de árboles; el incienso, las lámparas y velas; las ofrendas votivas para el restablecimiento de enfermedades; el agua bendita, los asilos, las fiestas y estaciones; el uso de calendarios, las procesiones, las bendiciones de los campos; las vestiduras sacerdotales, la tonsura, el anillo de casamiento, el volverse hacia el este, más tarde las imágenes, tal vez el canto eclesiástico y el Kyrie Eleison, </a:t>
            </a:r>
            <a:r>
              <a:rPr lang="es-CO" b="1" dirty="0"/>
              <a:t>son de origen pagano y santificados por haber sido adoptados en la iglesia</a:t>
            </a:r>
            <a:r>
              <a:rPr lang="es-CO" dirty="0"/>
              <a:t>”.</a:t>
            </a:r>
          </a:p>
        </p:txBody>
      </p:sp>
    </p:spTree>
    <p:extLst>
      <p:ext uri="{BB962C8B-B14F-4D97-AF65-F5344CB8AC3E}">
        <p14:creationId xmlns:p14="http://schemas.microsoft.com/office/powerpoint/2010/main" val="1314189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3082" y="412376"/>
            <a:ext cx="11707906" cy="6131859"/>
          </a:xfrm>
          <a:solidFill>
            <a:schemeClr val="accent4">
              <a:lumMod val="20000"/>
              <a:lumOff val="80000"/>
            </a:schemeClr>
          </a:solidFill>
          <a:scene3d>
            <a:camera prst="orthographicFront"/>
            <a:lightRig rig="threePt" dir="t"/>
          </a:scene3d>
          <a:sp3d>
            <a:bevelT prst="slope"/>
          </a:sp3d>
        </p:spPr>
        <p:txBody>
          <a:bodyPr>
            <a:normAutofit/>
          </a:bodyPr>
          <a:lstStyle/>
          <a:p>
            <a:pPr marL="0" indent="0">
              <a:buNone/>
            </a:pPr>
            <a:r>
              <a:rPr lang="es-CO" sz="3200" b="1" dirty="0"/>
              <a:t>Por su parte, la Enciclopedia Británica, novena edición, en el artículo “domingo</a:t>
            </a:r>
            <a:r>
              <a:rPr lang="es-CO" dirty="0"/>
              <a:t>” dice:</a:t>
            </a:r>
          </a:p>
          <a:p>
            <a:endParaRPr lang="es-CO" dirty="0" smtClean="0"/>
          </a:p>
          <a:p>
            <a:r>
              <a:rPr lang="es-CO" dirty="0" smtClean="0"/>
              <a:t>“</a:t>
            </a:r>
            <a:r>
              <a:rPr lang="es-CO" dirty="0"/>
              <a:t>La más antigua documentación de la observancia del domingo como imposición legal es el edicto de Constantino, en el año 321 DC. (7 de marzo), que decreta que las cortes de justicia, los habitantes de las ciudades y el comercio en general, deben reposar en domingo (venerabili die Solis) exceptuándose apenas los que se empeñaban en trabajos agrícolas”.</a:t>
            </a:r>
          </a:p>
          <a:p>
            <a:r>
              <a:rPr lang="es-CO" dirty="0"/>
              <a:t>Tiempo después, el 3 de noviembre de 383, otro emperador, Teodosio I, establecerá que el día de descanso, el “dies </a:t>
            </a:r>
            <a:r>
              <a:rPr lang="es-CO" dirty="0" err="1"/>
              <a:t>solis</a:t>
            </a:r>
            <a:r>
              <a:rPr lang="es-CO" dirty="0"/>
              <a:t>” (</a:t>
            </a:r>
            <a:r>
              <a:rPr lang="es-CO" b="1" u="sng" dirty="0"/>
              <a:t>Día del dios Sol</a:t>
            </a:r>
            <a:r>
              <a:rPr lang="es-CO" dirty="0"/>
              <a:t>), pasará llamarse “dies </a:t>
            </a:r>
            <a:r>
              <a:rPr lang="es-CO" dirty="0" err="1"/>
              <a:t>dominicus</a:t>
            </a:r>
            <a:r>
              <a:rPr lang="es-CO" dirty="0"/>
              <a:t>” (</a:t>
            </a:r>
            <a:r>
              <a:rPr lang="es-CO" b="1" u="sng" dirty="0"/>
              <a:t>Día del Señor</a:t>
            </a:r>
            <a:r>
              <a:rPr lang="es-CO" dirty="0"/>
              <a:t>), quedando ya oficialmente reconocido como el último día de la semana, tal y como lo conocemos hoy en día. De esta manera surgió la palabra española domingo.</a:t>
            </a:r>
          </a:p>
        </p:txBody>
      </p:sp>
    </p:spTree>
    <p:extLst>
      <p:ext uri="{BB962C8B-B14F-4D97-AF65-F5344CB8AC3E}">
        <p14:creationId xmlns:p14="http://schemas.microsoft.com/office/powerpoint/2010/main" val="1144909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358588"/>
            <a:ext cx="11636188" cy="6499412"/>
          </a:xfrm>
          <a:solidFill>
            <a:schemeClr val="accent3">
              <a:lumMod val="20000"/>
              <a:lumOff val="80000"/>
            </a:schemeClr>
          </a:solidFill>
          <a:scene3d>
            <a:camera prst="orthographicFront"/>
            <a:lightRig rig="threePt" dir="t"/>
          </a:scene3d>
          <a:sp3d>
            <a:bevelT w="114300" prst="artDeco"/>
          </a:sp3d>
        </p:spPr>
        <p:txBody>
          <a:bodyPr>
            <a:normAutofit lnSpcReduction="10000"/>
          </a:bodyPr>
          <a:lstStyle/>
          <a:p>
            <a:pPr marL="0" indent="0">
              <a:buNone/>
            </a:pPr>
            <a:r>
              <a:rPr lang="es-CO" dirty="0" smtClean="0"/>
              <a:t>Para </a:t>
            </a:r>
            <a:r>
              <a:rPr lang="es-CO" dirty="0"/>
              <a:t>que podamos apreciar los lineamientos babilónicos establecidos por la </a:t>
            </a:r>
            <a:r>
              <a:rPr lang="es-CO" dirty="0" smtClean="0"/>
              <a:t>ley </a:t>
            </a:r>
            <a:r>
              <a:rPr lang="es-CO" dirty="0"/>
              <a:t>dada por Constantino relativa al día de descanso, los invito a leer y considerar los siguientes estratos de la misma:</a:t>
            </a:r>
          </a:p>
          <a:p>
            <a:r>
              <a:rPr lang="es-CO" dirty="0"/>
              <a:t>“</a:t>
            </a:r>
            <a:r>
              <a:rPr lang="es-CO" b="1" i="1" dirty="0"/>
              <a:t>Que todos los jueces, y todos los habitantes de la ciudad, y todos los mercaderes y artesanos descansen el venerable día del sol. Empero que los labradores atiendan con plena libertad al cultivo de los campos; ya que acontece a menudo que ningún otro día es tan adecuado para la siembra del grano o para plantar la viña; de aquí que no se deba dejar pasar el tiempo favorable concedido por el cielo</a:t>
            </a:r>
            <a:r>
              <a:rPr lang="es-CO" dirty="0"/>
              <a:t>. </a:t>
            </a:r>
            <a:endParaRPr lang="es-CO" dirty="0" smtClean="0"/>
          </a:p>
          <a:p>
            <a:r>
              <a:rPr lang="es-CO" dirty="0"/>
              <a:t>P [Codex Justinianus, lib. 3, tít. 12, párr. 2 (3).]</a:t>
            </a:r>
          </a:p>
          <a:p>
            <a:r>
              <a:rPr lang="es-CO" dirty="0"/>
              <a:t>“</a:t>
            </a:r>
            <a:r>
              <a:rPr lang="es-CO" b="1" i="1" dirty="0"/>
              <a:t>Descansen todos los jueces, la plebe de las ciudades, y los oficios de todas las artes el venerable día del sol. Pero trabajen libre y lícitamente en las faenas agrícolas los establecidos en los campos, pues acontece con frecuencia, que en ningún otro día se echa el grano a los surcos y se plantan vides en los hoyos más convenientemente, a fin de que con ocasión del momento no se pierda el beneficio concedido por la </a:t>
            </a:r>
            <a:r>
              <a:rPr lang="es-CO" b="1" i="1" dirty="0" smtClean="0"/>
              <a:t>celestial providencia</a:t>
            </a:r>
            <a:r>
              <a:rPr lang="es-CO" dirty="0" smtClean="0"/>
              <a:t>.</a:t>
            </a:r>
            <a:endParaRPr lang="es-CO" dirty="0"/>
          </a:p>
          <a:p>
            <a:endParaRPr lang="es-CO" dirty="0"/>
          </a:p>
        </p:txBody>
      </p:sp>
    </p:spTree>
    <p:extLst>
      <p:ext uri="{BB962C8B-B14F-4D97-AF65-F5344CB8AC3E}">
        <p14:creationId xmlns:p14="http://schemas.microsoft.com/office/powerpoint/2010/main" val="2209062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448236"/>
            <a:ext cx="11546541" cy="6060140"/>
          </a:xfrm>
          <a:solidFill>
            <a:schemeClr val="accent5">
              <a:lumMod val="20000"/>
              <a:lumOff val="80000"/>
            </a:schemeClr>
          </a:solidFill>
          <a:scene3d>
            <a:camera prst="orthographicFront"/>
            <a:lightRig rig="threePt" dir="t"/>
          </a:scene3d>
          <a:sp3d>
            <a:bevelT prst="slope"/>
          </a:sp3d>
        </p:spPr>
        <p:txBody>
          <a:bodyPr>
            <a:normAutofit/>
          </a:bodyPr>
          <a:lstStyle/>
          <a:p>
            <a:r>
              <a:rPr lang="es-CO" dirty="0"/>
              <a:t>–Código de Justiniano, [lib. 3, tít. 12, párr. 2 (3) (en la edición, en Latín y castellano, por </a:t>
            </a:r>
            <a:r>
              <a:rPr lang="es-CO" dirty="0" smtClean="0"/>
              <a:t>García del </a:t>
            </a:r>
            <a:r>
              <a:rPr lang="es-CO" dirty="0"/>
              <a:t>Corral, del Cuerpo del derecho civil romano, tomo 4, pág. 333, Barcelona, 1892). El original en latín se halla además en J. L. v. Mosheim: Institutionem Historia Ecclesiastica antiquioris </a:t>
            </a:r>
            <a:r>
              <a:rPr lang="es-CO" dirty="0" smtClean="0"/>
              <a:t>et recensioris</a:t>
            </a:r>
            <a:r>
              <a:rPr lang="es-CO" dirty="0"/>
              <a:t>, sig. 4, parte 2, cap. 4, sec. 5, y en otras muchas obras.]</a:t>
            </a:r>
          </a:p>
          <a:p>
            <a:r>
              <a:rPr lang="es-CO" dirty="0"/>
              <a:t>El Diccionario Enciclopédico Hisp.- Amer., art. Domingo, dice</a:t>
            </a:r>
            <a:r>
              <a:rPr lang="es-CO" dirty="0" smtClean="0"/>
              <a:t>: </a:t>
            </a:r>
          </a:p>
          <a:p>
            <a:r>
              <a:rPr lang="es-CO" dirty="0"/>
              <a:t>P</a:t>
            </a:r>
            <a:r>
              <a:rPr lang="es-CO" dirty="0" smtClean="0"/>
              <a:t>rovidencia.</a:t>
            </a:r>
            <a:r>
              <a:rPr lang="es-CO" dirty="0"/>
              <a:t> </a:t>
            </a:r>
            <a:r>
              <a:rPr lang="es-CO" dirty="0" smtClean="0"/>
              <a:t>“</a:t>
            </a:r>
            <a:r>
              <a:rPr lang="es-CO" b="1" i="1" dirty="0"/>
              <a:t>El emperador Constantino, en el año 321, fue el primero que ordenó una rigurosa observación del domingo, prohibiendo toda clase de negocios jurídicos, ocupaciones y trabajos; únicamente se permitía a los labradores que trabajaran los domingos en faenas agrícolas, si el tiempo era favorable. Una ley posterior del año 425 prohibió la celebración de toda clase de representaciones teatrales, y finalmente en el siglo VIII se aplicaron en todo su rigor al domingo cristiano las prohibiciones del Sábado judaico</a:t>
            </a:r>
            <a:r>
              <a:rPr lang="es-CO" dirty="0"/>
              <a:t>.”</a:t>
            </a:r>
          </a:p>
          <a:p>
            <a:endParaRPr lang="es-CO" dirty="0"/>
          </a:p>
        </p:txBody>
      </p:sp>
    </p:spTree>
    <p:extLst>
      <p:ext uri="{BB962C8B-B14F-4D97-AF65-F5344CB8AC3E}">
        <p14:creationId xmlns:p14="http://schemas.microsoft.com/office/powerpoint/2010/main" val="621174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40659" y="412376"/>
            <a:ext cx="11618259" cy="6096000"/>
          </a:xfrm>
          <a:solidFill>
            <a:schemeClr val="bg1">
              <a:lumMod val="95000"/>
            </a:schemeClr>
          </a:solidFill>
          <a:effectLst>
            <a:outerShdw blurRad="50800" dist="38100" algn="l" rotWithShape="0">
              <a:prstClr val="black">
                <a:alpha val="40000"/>
              </a:prstClr>
            </a:outerShdw>
          </a:effectLst>
        </p:spPr>
        <p:txBody>
          <a:bodyPr>
            <a:normAutofit lnSpcReduction="10000"/>
          </a:bodyPr>
          <a:lstStyle/>
          <a:p>
            <a:r>
              <a:rPr lang="es-CO" dirty="0"/>
              <a:t>Por medio de esta anécdota histórica los romanos, tomaron la cabeza de la nueva religión, </a:t>
            </a:r>
            <a:r>
              <a:rPr lang="es-CO" b="1" u="sng" dirty="0"/>
              <a:t>obligando al mundo entero a adoptar la semana de siete días que había heredado de la tradición mesopotámica </a:t>
            </a:r>
            <a:r>
              <a:rPr lang="es-CO" b="1" u="sng" dirty="0" smtClean="0"/>
              <a:t>(SEDE DE BABEL) </a:t>
            </a:r>
            <a:r>
              <a:rPr lang="es-CO" b="1" u="sng" dirty="0"/>
              <a:t>mucho antes de nuestra era</a:t>
            </a:r>
            <a:r>
              <a:rPr lang="es-CO" dirty="0"/>
              <a:t>.  </a:t>
            </a:r>
            <a:endParaRPr lang="es-CO" dirty="0" smtClean="0"/>
          </a:p>
          <a:p>
            <a:r>
              <a:rPr lang="es-CO" sz="3200" b="1" i="1" dirty="0" smtClean="0"/>
              <a:t>Así </a:t>
            </a:r>
            <a:r>
              <a:rPr lang="es-CO" sz="3200" b="1" i="1" dirty="0"/>
              <a:t>pues dedicaron cada uno de los días a los astros o planetas de nuestro sistema solar visibles desde la tierra, </a:t>
            </a:r>
            <a:r>
              <a:rPr lang="es-CO" sz="3200" b="1" i="1" dirty="0" smtClean="0"/>
              <a:t>surgieron </a:t>
            </a:r>
            <a:r>
              <a:rPr lang="es-CO" sz="3200" b="1" i="1" dirty="0"/>
              <a:t>las denominacione</a:t>
            </a:r>
            <a:r>
              <a:rPr lang="es-CO" sz="3200" b="1" dirty="0"/>
              <a:t>s</a:t>
            </a:r>
            <a:r>
              <a:rPr lang="es-CO" sz="3200" dirty="0"/>
              <a:t>:</a:t>
            </a:r>
            <a:endParaRPr lang="es-CO" dirty="0"/>
          </a:p>
          <a:p>
            <a:r>
              <a:rPr lang="es-CO" dirty="0"/>
              <a:t>Dies lunae: ‘</a:t>
            </a:r>
            <a:r>
              <a:rPr lang="es-CO" dirty="0">
                <a:solidFill>
                  <a:srgbClr val="FF0000"/>
                </a:solidFill>
              </a:rPr>
              <a:t>día de la luna’</a:t>
            </a:r>
            <a:r>
              <a:rPr lang="es-CO" dirty="0"/>
              <a:t>, hoy lunes.</a:t>
            </a:r>
          </a:p>
          <a:p>
            <a:r>
              <a:rPr lang="es-CO" dirty="0"/>
              <a:t>Dies Martis: ‘</a:t>
            </a:r>
            <a:r>
              <a:rPr lang="es-CO" dirty="0">
                <a:solidFill>
                  <a:srgbClr val="FF0000"/>
                </a:solidFill>
              </a:rPr>
              <a:t>día de marte</a:t>
            </a:r>
            <a:r>
              <a:rPr lang="es-CO" dirty="0"/>
              <a:t>’, hoy martes.</a:t>
            </a:r>
          </a:p>
          <a:p>
            <a:r>
              <a:rPr lang="es-CO" dirty="0"/>
              <a:t>Dies Mercurii: ‘</a:t>
            </a:r>
            <a:r>
              <a:rPr lang="es-CO" dirty="0">
                <a:solidFill>
                  <a:srgbClr val="FF0000"/>
                </a:solidFill>
              </a:rPr>
              <a:t>día de mercurio</a:t>
            </a:r>
            <a:r>
              <a:rPr lang="es-CO" dirty="0"/>
              <a:t>’, hoy miércoles.</a:t>
            </a:r>
          </a:p>
          <a:p>
            <a:r>
              <a:rPr lang="es-CO" dirty="0"/>
              <a:t>Dies Iovis: ‘</a:t>
            </a:r>
            <a:r>
              <a:rPr lang="es-CO" dirty="0">
                <a:solidFill>
                  <a:srgbClr val="FF0000"/>
                </a:solidFill>
              </a:rPr>
              <a:t>día de júpiter</a:t>
            </a:r>
            <a:r>
              <a:rPr lang="es-CO" dirty="0"/>
              <a:t>’, hoy jueves.</a:t>
            </a:r>
          </a:p>
          <a:p>
            <a:r>
              <a:rPr lang="es-CO" dirty="0"/>
              <a:t>Dies Veneris: ‘</a:t>
            </a:r>
            <a:r>
              <a:rPr lang="es-CO" dirty="0">
                <a:solidFill>
                  <a:srgbClr val="FF0000"/>
                </a:solidFill>
              </a:rPr>
              <a:t>día de venus</a:t>
            </a:r>
            <a:r>
              <a:rPr lang="es-CO" dirty="0"/>
              <a:t>’, hoy viernes.</a:t>
            </a:r>
          </a:p>
          <a:p>
            <a:r>
              <a:rPr lang="es-CO" dirty="0"/>
              <a:t>Dies Saturni ‘</a:t>
            </a:r>
            <a:r>
              <a:rPr lang="es-CO" dirty="0">
                <a:solidFill>
                  <a:srgbClr val="FF0000"/>
                </a:solidFill>
              </a:rPr>
              <a:t>día de </a:t>
            </a:r>
            <a:r>
              <a:rPr lang="es-CO" dirty="0" smtClean="0">
                <a:solidFill>
                  <a:srgbClr val="FF0000"/>
                </a:solidFill>
              </a:rPr>
              <a:t>saturno</a:t>
            </a:r>
            <a:r>
              <a:rPr lang="es-CO" dirty="0" smtClean="0"/>
              <a:t>’ hoy sábado.</a:t>
            </a:r>
            <a:endParaRPr lang="es-CO" dirty="0"/>
          </a:p>
          <a:p>
            <a:r>
              <a:rPr lang="es-CO" dirty="0"/>
              <a:t>Dies Solis: ‘</a:t>
            </a:r>
            <a:r>
              <a:rPr lang="es-CO" dirty="0">
                <a:solidFill>
                  <a:srgbClr val="FF0000"/>
                </a:solidFill>
              </a:rPr>
              <a:t>día del sol</a:t>
            </a:r>
            <a:r>
              <a:rPr lang="es-CO" dirty="0" smtClean="0"/>
              <a:t>’ hoy domingo.</a:t>
            </a:r>
            <a:endParaRPr lang="es-CO" dirty="0"/>
          </a:p>
        </p:txBody>
      </p:sp>
    </p:spTree>
    <p:extLst>
      <p:ext uri="{BB962C8B-B14F-4D97-AF65-F5344CB8AC3E}">
        <p14:creationId xmlns:p14="http://schemas.microsoft.com/office/powerpoint/2010/main" val="467705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251012"/>
            <a:ext cx="11618259" cy="6293223"/>
          </a:xfrm>
          <a:solidFill>
            <a:schemeClr val="accent6">
              <a:lumMod val="40000"/>
              <a:lumOff val="60000"/>
            </a:schemeClr>
          </a:solidFill>
          <a:scene3d>
            <a:camera prst="orthographicFront"/>
            <a:lightRig rig="threePt" dir="t"/>
          </a:scene3d>
          <a:sp3d>
            <a:bevelT prst="slope"/>
          </a:sp3d>
        </p:spPr>
        <p:txBody>
          <a:bodyPr>
            <a:normAutofit lnSpcReduction="10000"/>
          </a:bodyPr>
          <a:lstStyle/>
          <a:p>
            <a:r>
              <a:rPr lang="es-CO" dirty="0"/>
              <a:t>Habrá dos cambios generados por la ley de Constantino: </a:t>
            </a:r>
            <a:endParaRPr lang="es-CO" dirty="0" smtClean="0"/>
          </a:p>
          <a:p>
            <a:r>
              <a:rPr lang="es-CO" b="1" dirty="0" smtClean="0"/>
              <a:t>1</a:t>
            </a:r>
            <a:r>
              <a:rPr lang="es-CO" dirty="0" smtClean="0"/>
              <a:t>). dies </a:t>
            </a:r>
            <a:r>
              <a:rPr lang="es-CO" dirty="0"/>
              <a:t>Saturni por Sabbatum (del hebreo Shábbath) y  </a:t>
            </a:r>
            <a:r>
              <a:rPr lang="es-CO" b="1" dirty="0" smtClean="0"/>
              <a:t>2</a:t>
            </a:r>
            <a:r>
              <a:rPr lang="es-CO" dirty="0" smtClean="0"/>
              <a:t>). dies </a:t>
            </a:r>
            <a:r>
              <a:rPr lang="es-CO" dirty="0"/>
              <a:t>Solis por dies Dominicus (del latín Dominus ‘señor’). </a:t>
            </a:r>
            <a:endParaRPr lang="es-CO" dirty="0" smtClean="0"/>
          </a:p>
          <a:p>
            <a:r>
              <a:rPr lang="es-CO" dirty="0" smtClean="0"/>
              <a:t>Como </a:t>
            </a:r>
            <a:r>
              <a:rPr lang="es-CO" dirty="0"/>
              <a:t>rezago de esta historia basta con notar que en otras lenguas el domingo sigue estando dedicado al Sol, por ejemplo, el inglés donde se dice Sunday, y en alemán “Sontag“, es decir, ‘</a:t>
            </a:r>
            <a:r>
              <a:rPr lang="es-CO" u="sng" dirty="0"/>
              <a:t>día del Sol</a:t>
            </a:r>
            <a:r>
              <a:rPr lang="es-CO" dirty="0"/>
              <a:t>’.</a:t>
            </a:r>
          </a:p>
          <a:p>
            <a:pPr marL="0" indent="0">
              <a:buNone/>
            </a:pPr>
            <a:r>
              <a:rPr lang="es-CO" sz="4000" b="1" dirty="0" smtClean="0"/>
              <a:t>El </a:t>
            </a:r>
            <a:r>
              <a:rPr lang="es-CO" sz="4000" b="1" dirty="0"/>
              <a:t>Eterno aborreció siempre esta falsa adoración.</a:t>
            </a:r>
          </a:p>
          <a:p>
            <a:r>
              <a:rPr lang="es-CO" dirty="0"/>
              <a:t>Para lograr llegar a una sabia conclusión, comenzaré citando lo que el cardenal Gibbons en su obra “Faith of our Fathers” [“La Fe de Nuestros Padres”], dice:</a:t>
            </a:r>
          </a:p>
          <a:p>
            <a:r>
              <a:rPr lang="es-CO" dirty="0"/>
              <a:t>“</a:t>
            </a:r>
            <a:r>
              <a:rPr lang="es-CO" dirty="0">
                <a:solidFill>
                  <a:srgbClr val="FF0000"/>
                </a:solidFill>
              </a:rPr>
              <a:t>Usted puede leer la Biblia desde el Génesis hasta el Apocalipsis, y no encontrará una simple linea autorizando la santificación del domingo. Las Escrituras refuerzan la observancia religiosa del sábado, un día que nunca santificamos</a:t>
            </a:r>
            <a:r>
              <a:rPr lang="es-CO" dirty="0"/>
              <a:t>”.</a:t>
            </a:r>
          </a:p>
          <a:p>
            <a:r>
              <a:rPr lang="es-CO" dirty="0"/>
              <a:t>(edición 92ª, p.89)</a:t>
            </a:r>
          </a:p>
        </p:txBody>
      </p:sp>
    </p:spTree>
    <p:extLst>
      <p:ext uri="{BB962C8B-B14F-4D97-AF65-F5344CB8AC3E}">
        <p14:creationId xmlns:p14="http://schemas.microsoft.com/office/powerpoint/2010/main" val="2754874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340658"/>
            <a:ext cx="11636188" cy="6257365"/>
          </a:xfrm>
          <a:solidFill>
            <a:schemeClr val="accent6">
              <a:lumMod val="40000"/>
              <a:lumOff val="60000"/>
            </a:schemeClr>
          </a:solidFill>
          <a:scene3d>
            <a:camera prst="orthographicFront"/>
            <a:lightRig rig="threePt" dir="t"/>
          </a:scene3d>
          <a:sp3d>
            <a:bevelT w="165100" prst="coolSlant"/>
          </a:sp3d>
        </p:spPr>
        <p:txBody>
          <a:bodyPr>
            <a:normAutofit/>
          </a:bodyPr>
          <a:lstStyle/>
          <a:p>
            <a:r>
              <a:rPr lang="es-CO" sz="3200" dirty="0"/>
              <a:t>Y es tal cual este clérigo lo dice, en todas las líneas de las Sagradas Escrituras está totalmente ausente la idea del día domingo como día del Señor. Sin embargo, si encontramos testimonio que cada vez que Israel se apartaba del Camino revelado por la Instrucción (Torah) divina, una de las prácticas abominables que buscaba era la espiritualidad del primer día de la semana.</a:t>
            </a:r>
          </a:p>
          <a:p>
            <a:pPr marL="0" indent="0">
              <a:buNone/>
            </a:pPr>
            <a:r>
              <a:rPr lang="es-CO" sz="3200" b="1" i="1" dirty="0"/>
              <a:t>Vemos a Manasés, uno de los reyes de Israel, apartándose de </a:t>
            </a:r>
            <a:r>
              <a:rPr lang="es-CO" sz="3200" b="1" i="1" dirty="0" smtClean="0"/>
              <a:t>Dios</a:t>
            </a:r>
            <a:r>
              <a:rPr lang="es-CO" sz="3200" b="1" i="1" dirty="0" smtClean="0"/>
              <a:t> </a:t>
            </a:r>
            <a:r>
              <a:rPr lang="es-CO" sz="3200" b="1" i="1" dirty="0"/>
              <a:t>y, seducido por el espíritu babilónico-cananeo, oficializando el culto al </a:t>
            </a:r>
            <a:r>
              <a:rPr lang="es-CO" sz="3200" b="1" i="1" dirty="0" smtClean="0"/>
              <a:t>Sol:</a:t>
            </a:r>
          </a:p>
          <a:p>
            <a:pPr marL="0" indent="0">
              <a:buNone/>
            </a:pPr>
            <a:r>
              <a:rPr lang="es-CO" sz="3200" dirty="0" smtClean="0"/>
              <a:t> </a:t>
            </a:r>
            <a:r>
              <a:rPr lang="es-CO" sz="3200" dirty="0" smtClean="0">
                <a:solidFill>
                  <a:srgbClr val="FF0000"/>
                </a:solidFill>
              </a:rPr>
              <a:t>2 </a:t>
            </a:r>
            <a:r>
              <a:rPr lang="es-CO" sz="3200" dirty="0">
                <a:solidFill>
                  <a:srgbClr val="FF0000"/>
                </a:solidFill>
              </a:rPr>
              <a:t>Reyes 21:3. </a:t>
            </a:r>
            <a:r>
              <a:rPr lang="es-CO" sz="3200" dirty="0" smtClean="0"/>
              <a:t>“</a:t>
            </a:r>
            <a:r>
              <a:rPr lang="es-CO" sz="3200" b="1" dirty="0" smtClean="0"/>
              <a:t>Porque </a:t>
            </a:r>
            <a:r>
              <a:rPr lang="es-CO" sz="3200" b="1" dirty="0"/>
              <a:t>él volvió a edificar los altos que Ezequías su padre había derribado, y levantó altares a Baal, e hizo bosque, como había hecho Acab rey de Israel; </a:t>
            </a:r>
            <a:r>
              <a:rPr lang="es-CO" sz="3200" b="1" u="sng" dirty="0"/>
              <a:t>y adoró a todo el ejército del cielo</a:t>
            </a:r>
            <a:r>
              <a:rPr lang="es-CO" sz="3200" b="1" dirty="0"/>
              <a:t>, y sirvió a aquellas </a:t>
            </a:r>
            <a:r>
              <a:rPr lang="es-CO" sz="3200" b="1" dirty="0" smtClean="0"/>
              <a:t>cosas”.</a:t>
            </a:r>
            <a:endParaRPr lang="es-CO" sz="3200" b="1" dirty="0"/>
          </a:p>
        </p:txBody>
      </p:sp>
    </p:spTree>
    <p:extLst>
      <p:ext uri="{BB962C8B-B14F-4D97-AF65-F5344CB8AC3E}">
        <p14:creationId xmlns:p14="http://schemas.microsoft.com/office/powerpoint/2010/main" val="16502297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412376"/>
            <a:ext cx="11600329" cy="6113930"/>
          </a:xfrm>
          <a:solidFill>
            <a:schemeClr val="accent3">
              <a:lumMod val="40000"/>
              <a:lumOff val="60000"/>
            </a:schemeClr>
          </a:solidFill>
          <a:scene3d>
            <a:camera prst="orthographicFront"/>
            <a:lightRig rig="threePt" dir="t"/>
          </a:scene3d>
          <a:sp3d>
            <a:bevelT prst="slope"/>
          </a:sp3d>
        </p:spPr>
        <p:txBody>
          <a:bodyPr>
            <a:noAutofit/>
          </a:bodyPr>
          <a:lstStyle/>
          <a:p>
            <a:r>
              <a:rPr lang="es-CO" sz="3200" dirty="0"/>
              <a:t>También podemos notar que en los primeros quince versículos del capítulo ocho de Ezequiel se nos muestran una creciente apostasía en el pueblo de Israel (Casa de Judá) que se jactaba de ser el Pueblo del Eterno. Ellos habían caído en la práctica de la adoración  </a:t>
            </a:r>
            <a:r>
              <a:rPr lang="es-CO" sz="3200" u="sng" dirty="0"/>
              <a:t>al dios sol</a:t>
            </a:r>
            <a:r>
              <a:rPr lang="es-CO" sz="3200" dirty="0"/>
              <a:t>.</a:t>
            </a:r>
          </a:p>
          <a:p>
            <a:pPr marL="0" indent="0">
              <a:buNone/>
            </a:pPr>
            <a:r>
              <a:rPr lang="es-CO" sz="4000" b="1" dirty="0"/>
              <a:t>El profeta Ezequiel vio en el templo de </a:t>
            </a:r>
            <a:r>
              <a:rPr lang="es-CO" sz="4000" b="1" dirty="0" smtClean="0"/>
              <a:t>Dios</a:t>
            </a:r>
            <a:r>
              <a:rPr lang="es-CO" sz="4000" b="1" dirty="0" smtClean="0"/>
              <a:t> </a:t>
            </a:r>
            <a:r>
              <a:rPr lang="es-CO" sz="4000" b="1" dirty="0"/>
              <a:t>“como veinticinco varones… sus rostros hacia el oriente, y adoraban al sol</a:t>
            </a:r>
            <a:r>
              <a:rPr lang="es-CO" sz="4000" b="1" dirty="0" smtClean="0"/>
              <a:t>...</a:t>
            </a:r>
            <a:endParaRPr lang="es-CO" sz="4000" b="1" dirty="0">
              <a:solidFill>
                <a:srgbClr val="FF0000"/>
              </a:solidFill>
            </a:endParaRPr>
          </a:p>
          <a:p>
            <a:pPr marL="0" indent="0">
              <a:buNone/>
            </a:pPr>
            <a:r>
              <a:rPr lang="es-CO" sz="3200" dirty="0" smtClean="0">
                <a:solidFill>
                  <a:srgbClr val="FF0000"/>
                </a:solidFill>
              </a:rPr>
              <a:t>Ezequiel 8:16</a:t>
            </a:r>
            <a:r>
              <a:rPr lang="es-CO" sz="3200" dirty="0" smtClean="0"/>
              <a:t>. “</a:t>
            </a:r>
            <a:r>
              <a:rPr lang="es-CO" sz="3200" b="1" dirty="0" smtClean="0"/>
              <a:t>Y </a:t>
            </a:r>
            <a:r>
              <a:rPr lang="es-CO" sz="3200" b="1" dirty="0"/>
              <a:t>me metió en el atrio de adentro de la Casa del SEÑOR; y he aquí junto a la entrada del Templo del SEÑOR, entre la entrada y el altar, como veinticinco varones, sus espaldas vueltas al Templo del SEÑOR y sus rostros al oriente, y se encorvaban al nacimiento del </a:t>
            </a:r>
            <a:r>
              <a:rPr lang="es-CO" sz="3200" b="1" dirty="0" smtClean="0"/>
              <a:t>sol</a:t>
            </a:r>
            <a:r>
              <a:rPr lang="es-CO" sz="3200" dirty="0" smtClean="0"/>
              <a:t>”.</a:t>
            </a:r>
            <a:endParaRPr lang="es-CO" sz="3200" dirty="0"/>
          </a:p>
        </p:txBody>
      </p:sp>
    </p:spTree>
    <p:extLst>
      <p:ext uri="{BB962C8B-B14F-4D97-AF65-F5344CB8AC3E}">
        <p14:creationId xmlns:p14="http://schemas.microsoft.com/office/powerpoint/2010/main" val="2390124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2729" y="143435"/>
            <a:ext cx="11564471" cy="6562165"/>
          </a:xfrm>
          <a:solidFill>
            <a:schemeClr val="accent3">
              <a:lumMod val="40000"/>
              <a:lumOff val="60000"/>
            </a:schemeClr>
          </a:solidFill>
          <a:scene3d>
            <a:camera prst="orthographicFront"/>
            <a:lightRig rig="threePt" dir="t"/>
          </a:scene3d>
          <a:sp3d>
            <a:bevelT prst="relaxedInset"/>
          </a:sp3d>
        </p:spPr>
        <p:txBody>
          <a:bodyPr>
            <a:noAutofit/>
          </a:bodyPr>
          <a:lstStyle/>
          <a:p>
            <a:pPr marL="0" indent="0">
              <a:buNone/>
            </a:pPr>
            <a:r>
              <a:rPr lang="es-CO" sz="3200" dirty="0" smtClean="0"/>
              <a:t>Dios </a:t>
            </a:r>
            <a:r>
              <a:rPr lang="es-CO" sz="3200" dirty="0" smtClean="0"/>
              <a:t>expresó </a:t>
            </a:r>
            <a:r>
              <a:rPr lang="es-CO" sz="3200" dirty="0"/>
              <a:t>una dura sentencia sobre aquel </a:t>
            </a:r>
            <a:r>
              <a:rPr lang="es-CO" sz="3200" dirty="0" smtClean="0"/>
              <a:t>culto, según lo registra  </a:t>
            </a:r>
            <a:r>
              <a:rPr lang="es-CO" sz="3200" dirty="0">
                <a:solidFill>
                  <a:srgbClr val="FF0000"/>
                </a:solidFill>
              </a:rPr>
              <a:t>(Ezequiel </a:t>
            </a:r>
            <a:r>
              <a:rPr lang="es-CO" sz="3200" dirty="0" smtClean="0">
                <a:solidFill>
                  <a:srgbClr val="FF0000"/>
                </a:solidFill>
              </a:rPr>
              <a:t>6:4-7). </a:t>
            </a:r>
          </a:p>
          <a:p>
            <a:r>
              <a:rPr lang="es-CO" sz="3200" b="1" dirty="0" smtClean="0"/>
              <a:t>“Y </a:t>
            </a:r>
            <a:r>
              <a:rPr lang="es-CO" sz="3200" b="1" dirty="0"/>
              <a:t>vuestros altares serán asolados, y vuestras imágenes del sol serán quebradas; y haré que caigan vuestros muertos delante de vuestros ídolos. </a:t>
            </a:r>
          </a:p>
          <a:p>
            <a:r>
              <a:rPr lang="es-CO" sz="3200" b="1" dirty="0"/>
              <a:t>5 Y pondré los cuerpos muertos de los hijos de Israel delante de sus ídolos; y vuestros huesos esparciré en derredor de vuestros altares. </a:t>
            </a:r>
          </a:p>
          <a:p>
            <a:r>
              <a:rPr lang="es-CO" sz="3200" b="1" dirty="0"/>
              <a:t>6 En todas vuestras provincias las ciudades serán desiertas, y los altos serán asolados, para que sean asolados y se hagan desiertos vuestros altares; y vuestros ídolos serán quebrados, y cesarán; y vuestras imágenes del sol serán destruidas, y serán desechas vuestras obras. </a:t>
            </a:r>
            <a:r>
              <a:rPr lang="es-CO" sz="3200" b="1" dirty="0" smtClean="0"/>
              <a:t>7 </a:t>
            </a:r>
            <a:r>
              <a:rPr lang="es-CO" sz="3200" b="1" dirty="0"/>
              <a:t>Y los muertos caerán en medio de vosotros; y sabréis que [soy] el SEÑOR.  </a:t>
            </a:r>
          </a:p>
        </p:txBody>
      </p:sp>
    </p:spTree>
    <p:extLst>
      <p:ext uri="{BB962C8B-B14F-4D97-AF65-F5344CB8AC3E}">
        <p14:creationId xmlns:p14="http://schemas.microsoft.com/office/powerpoint/2010/main" val="2098444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153" y="197224"/>
            <a:ext cx="11797553" cy="6329081"/>
          </a:xfrm>
          <a:solidFill>
            <a:schemeClr val="bg1"/>
          </a:solidFill>
          <a:scene3d>
            <a:camera prst="orthographicFront"/>
            <a:lightRig rig="threePt" dir="t"/>
          </a:scene3d>
          <a:sp3d>
            <a:bevelT prst="slope"/>
          </a:sp3d>
        </p:spPr>
        <p:txBody>
          <a:bodyPr>
            <a:normAutofit/>
          </a:bodyPr>
          <a:lstStyle/>
          <a:p>
            <a:r>
              <a:rPr lang="es-CO" dirty="0"/>
              <a:t>Los documentos históricos del primer siglo de nuestra Era </a:t>
            </a:r>
            <a:r>
              <a:rPr lang="es-CO" dirty="0" smtClean="0"/>
              <a:t>demuestran </a:t>
            </a:r>
            <a:r>
              <a:rPr lang="es-CO" dirty="0"/>
              <a:t>como los discípulos de las primeras comunidades resistieron la tentación constante de adorar al sol. </a:t>
            </a:r>
            <a:endParaRPr lang="es-CO" dirty="0" smtClean="0"/>
          </a:p>
          <a:p>
            <a:r>
              <a:rPr lang="es-CO" dirty="0" smtClean="0"/>
              <a:t>Es </a:t>
            </a:r>
            <a:r>
              <a:rPr lang="es-CO" dirty="0"/>
              <a:t>más, durante los dos primeros siglos fueron perseguidos obsesiva y atrozmente por los emperadores romanos, por causa de esta supuesta rebelión al sistema, muriendo unos cuatro millones de </a:t>
            </a:r>
            <a:r>
              <a:rPr lang="es-CO" dirty="0" smtClean="0"/>
              <a:t>ellos. </a:t>
            </a:r>
            <a:r>
              <a:rPr lang="es-CO" dirty="0"/>
              <a:t>A pesar de eso, aumentaban en número, y aquellos que se iban convirtiendo del paganismo, recibían con alegría el diseño del Shabat o séptimo </a:t>
            </a:r>
            <a:r>
              <a:rPr lang="es-CO" dirty="0" smtClean="0"/>
              <a:t>día, ordenado por el Creador como día de reposo.</a:t>
            </a:r>
            <a:endParaRPr lang="es-CO" dirty="0"/>
          </a:p>
          <a:p>
            <a:endParaRPr lang="es-CO" dirty="0" smtClean="0"/>
          </a:p>
          <a:p>
            <a:r>
              <a:rPr lang="es-CO" dirty="0" smtClean="0"/>
              <a:t>Entendiendo </a:t>
            </a:r>
            <a:r>
              <a:rPr lang="es-CO" dirty="0"/>
              <a:t>que el Eterno es siempre el mismo tal y como lo proclamaba </a:t>
            </a:r>
            <a:r>
              <a:rPr lang="es-CO" dirty="0" smtClean="0">
                <a:solidFill>
                  <a:srgbClr val="FF0000"/>
                </a:solidFill>
              </a:rPr>
              <a:t>Malaquías 3:16</a:t>
            </a:r>
            <a:r>
              <a:rPr lang="es-CO" dirty="0" smtClean="0"/>
              <a:t>: “</a:t>
            </a:r>
            <a:r>
              <a:rPr lang="es-CO" b="1" dirty="0"/>
              <a:t>Porque yo </a:t>
            </a:r>
            <a:r>
              <a:rPr lang="es-CO" b="1" dirty="0" smtClean="0"/>
              <a:t>Jehová</a:t>
            </a:r>
            <a:r>
              <a:rPr lang="es-CO" b="1" dirty="0" smtClean="0"/>
              <a:t> </a:t>
            </a:r>
            <a:r>
              <a:rPr lang="es-CO" b="1" dirty="0"/>
              <a:t>no cambio</a:t>
            </a:r>
            <a:r>
              <a:rPr lang="es-CO" dirty="0" smtClean="0"/>
              <a:t>”</a:t>
            </a:r>
          </a:p>
          <a:p>
            <a:r>
              <a:rPr lang="es-CO" dirty="0" smtClean="0"/>
              <a:t>La misma expresión se menciona en </a:t>
            </a:r>
            <a:r>
              <a:rPr lang="es-CO" dirty="0" smtClean="0">
                <a:solidFill>
                  <a:srgbClr val="FF0000"/>
                </a:solidFill>
              </a:rPr>
              <a:t>(Sant.1:17).</a:t>
            </a:r>
            <a:r>
              <a:rPr lang="es-CO" dirty="0" smtClean="0">
                <a:solidFill>
                  <a:srgbClr val="FF0000"/>
                </a:solidFill>
              </a:rPr>
              <a:t> </a:t>
            </a:r>
            <a:endParaRPr lang="es-CO" dirty="0">
              <a:solidFill>
                <a:srgbClr val="FF0000"/>
              </a:solidFill>
            </a:endParaRPr>
          </a:p>
          <a:p>
            <a:endParaRPr lang="es-CO" dirty="0">
              <a:solidFill>
                <a:srgbClr val="FF0000"/>
              </a:solidFill>
            </a:endParaRPr>
          </a:p>
          <a:p>
            <a:endParaRPr lang="es-CO" dirty="0"/>
          </a:p>
        </p:txBody>
      </p:sp>
    </p:spTree>
    <p:extLst>
      <p:ext uri="{BB962C8B-B14F-4D97-AF65-F5344CB8AC3E}">
        <p14:creationId xmlns:p14="http://schemas.microsoft.com/office/powerpoint/2010/main" val="1871546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799" y="394447"/>
            <a:ext cx="11546541" cy="6239435"/>
          </a:xfrm>
          <a:solidFill>
            <a:schemeClr val="accent3">
              <a:lumMod val="20000"/>
              <a:lumOff val="80000"/>
            </a:schemeClr>
          </a:solidFill>
          <a:scene3d>
            <a:camera prst="orthographicFront"/>
            <a:lightRig rig="threePt" dir="t"/>
          </a:scene3d>
          <a:sp3d>
            <a:bevelT prst="slope"/>
          </a:sp3d>
        </p:spPr>
        <p:txBody>
          <a:bodyPr>
            <a:normAutofit lnSpcReduction="10000"/>
          </a:bodyPr>
          <a:lstStyle/>
          <a:p>
            <a:r>
              <a:rPr lang="es-CO" sz="3200" dirty="0"/>
              <a:t>También entendemos que el accionar de </a:t>
            </a:r>
            <a:r>
              <a:rPr lang="es-CO" sz="3200" dirty="0" smtClean="0"/>
              <a:t>Dios </a:t>
            </a:r>
            <a:r>
              <a:rPr lang="es-CO" sz="3200" dirty="0"/>
              <a:t>no se parece en nada al actuar sentimental del ser humano</a:t>
            </a:r>
            <a:r>
              <a:rPr lang="es-CO" sz="3200" dirty="0" smtClean="0"/>
              <a:t>: “</a:t>
            </a:r>
            <a:r>
              <a:rPr lang="es-CO" sz="3200" b="1" i="1" dirty="0"/>
              <a:t>Dios no es hombre para que mienta, ni hijo de hombre para que se arrepienta</a:t>
            </a:r>
            <a:r>
              <a:rPr lang="es-CO" sz="3200" dirty="0" smtClean="0"/>
              <a:t>”, está escrito en </a:t>
            </a:r>
            <a:r>
              <a:rPr lang="es-CO" sz="3200" dirty="0" smtClean="0">
                <a:solidFill>
                  <a:srgbClr val="FF0000"/>
                </a:solidFill>
              </a:rPr>
              <a:t>(Números </a:t>
            </a:r>
            <a:r>
              <a:rPr lang="es-CO" sz="3200" dirty="0">
                <a:solidFill>
                  <a:srgbClr val="FF0000"/>
                </a:solidFill>
              </a:rPr>
              <a:t>23:19</a:t>
            </a:r>
            <a:r>
              <a:rPr lang="es-CO" sz="3200" dirty="0" smtClean="0">
                <a:solidFill>
                  <a:srgbClr val="FF0000"/>
                </a:solidFill>
              </a:rPr>
              <a:t>).</a:t>
            </a:r>
          </a:p>
          <a:p>
            <a:endParaRPr lang="es-CO" sz="3200" dirty="0" smtClean="0">
              <a:solidFill>
                <a:srgbClr val="FF0000"/>
              </a:solidFill>
            </a:endParaRPr>
          </a:p>
          <a:p>
            <a:r>
              <a:rPr lang="es-CO" sz="3200" dirty="0" smtClean="0"/>
              <a:t>“</a:t>
            </a:r>
            <a:r>
              <a:rPr lang="es-CO" sz="3200" b="1" dirty="0"/>
              <a:t>He entendido que todo lo que Dios hace, eso será perpetuo; sobre ello no se añadirá, ni de ello se disminuirá…” </a:t>
            </a:r>
            <a:r>
              <a:rPr lang="es-CO" sz="3200" dirty="0" smtClean="0"/>
              <a:t>Dijo el sabio Salomón:</a:t>
            </a:r>
            <a:r>
              <a:rPr lang="es-CO" sz="3200" b="1" dirty="0" smtClean="0"/>
              <a:t> </a:t>
            </a:r>
            <a:r>
              <a:rPr lang="es-CO" sz="3200" dirty="0" smtClean="0">
                <a:solidFill>
                  <a:srgbClr val="FF0000"/>
                </a:solidFill>
              </a:rPr>
              <a:t>(Eclesiastés </a:t>
            </a:r>
            <a:r>
              <a:rPr lang="es-CO" sz="3200" dirty="0">
                <a:solidFill>
                  <a:srgbClr val="FF0000"/>
                </a:solidFill>
              </a:rPr>
              <a:t>3:14</a:t>
            </a:r>
            <a:r>
              <a:rPr lang="es-CO" sz="3200" dirty="0" smtClean="0">
                <a:solidFill>
                  <a:srgbClr val="FF0000"/>
                </a:solidFill>
              </a:rPr>
              <a:t>).</a:t>
            </a:r>
            <a:endParaRPr lang="es-CO" sz="3200" dirty="0">
              <a:solidFill>
                <a:srgbClr val="FF0000"/>
              </a:solidFill>
            </a:endParaRPr>
          </a:p>
          <a:p>
            <a:endParaRPr lang="es-CO" sz="3200" dirty="0" smtClean="0"/>
          </a:p>
          <a:p>
            <a:r>
              <a:rPr lang="es-CO" sz="3200" dirty="0" smtClean="0"/>
              <a:t>Por </a:t>
            </a:r>
            <a:r>
              <a:rPr lang="es-CO" sz="3200" dirty="0"/>
              <a:t>esto mismo, nuestro amado </a:t>
            </a:r>
            <a:r>
              <a:rPr lang="es-CO" sz="3200" dirty="0" smtClean="0"/>
              <a:t>Jesús </a:t>
            </a:r>
            <a:r>
              <a:rPr lang="es-CO" sz="3200" dirty="0" smtClean="0"/>
              <a:t>manifestó </a:t>
            </a:r>
            <a:r>
              <a:rPr lang="es-CO" sz="3200" dirty="0"/>
              <a:t>que la intensión primordial de su propósito en la Tierra, era dar plenitud al día que la Torah revelaba, quedando claro para sus discípulos que Él no venía a anular ni cambiar nada:</a:t>
            </a:r>
          </a:p>
          <a:p>
            <a:endParaRPr lang="es-CO" dirty="0"/>
          </a:p>
        </p:txBody>
      </p:sp>
    </p:spTree>
    <p:extLst>
      <p:ext uri="{BB962C8B-B14F-4D97-AF65-F5344CB8AC3E}">
        <p14:creationId xmlns:p14="http://schemas.microsoft.com/office/powerpoint/2010/main" val="34168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76518" y="268942"/>
            <a:ext cx="11510682" cy="6293224"/>
          </a:xfrm>
          <a:solidFill>
            <a:schemeClr val="accent4">
              <a:lumMod val="20000"/>
              <a:lumOff val="80000"/>
            </a:schemeClr>
          </a:solidFill>
          <a:scene3d>
            <a:camera prst="orthographicFront"/>
            <a:lightRig rig="threePt" dir="t"/>
          </a:scene3d>
          <a:sp3d>
            <a:bevelT prst="angle"/>
          </a:sp3d>
        </p:spPr>
        <p:txBody>
          <a:bodyPr>
            <a:normAutofit/>
          </a:bodyPr>
          <a:lstStyle/>
          <a:p>
            <a:r>
              <a:rPr lang="es-CO" dirty="0"/>
              <a:t>“No penséis que he venido a abrogar la </a:t>
            </a:r>
            <a:r>
              <a:rPr lang="es-CO" dirty="0" smtClean="0"/>
              <a:t>Ley… </a:t>
            </a:r>
            <a:r>
              <a:rPr lang="es-CO" dirty="0"/>
              <a:t>sino para cumplir. Porque de cierto os digo que hasta que pasen el cielo y la tierra, ni una jota ni una tilde pasarán de la </a:t>
            </a:r>
            <a:r>
              <a:rPr lang="es-CO" dirty="0" smtClean="0"/>
              <a:t>Ley…” </a:t>
            </a:r>
            <a:r>
              <a:rPr lang="es-CO" dirty="0" smtClean="0">
                <a:solidFill>
                  <a:srgbClr val="FF0000"/>
                </a:solidFill>
              </a:rPr>
              <a:t>(</a:t>
            </a:r>
            <a:r>
              <a:rPr lang="es-CO" dirty="0">
                <a:solidFill>
                  <a:srgbClr val="FF0000"/>
                </a:solidFill>
              </a:rPr>
              <a:t>Mateo 5:17-18</a:t>
            </a:r>
            <a:r>
              <a:rPr lang="es-CO" dirty="0" smtClean="0">
                <a:solidFill>
                  <a:srgbClr val="FF0000"/>
                </a:solidFill>
              </a:rPr>
              <a:t>).</a:t>
            </a:r>
            <a:endParaRPr lang="es-CO" dirty="0">
              <a:solidFill>
                <a:srgbClr val="FF0000"/>
              </a:solidFill>
            </a:endParaRPr>
          </a:p>
          <a:p>
            <a:r>
              <a:rPr lang="es-CO" dirty="0"/>
              <a:t>“Pero más fácil es que pasen el cielo y la tierra, que se frustre una tilde de la </a:t>
            </a:r>
            <a:r>
              <a:rPr lang="es-CO" dirty="0" smtClean="0"/>
              <a:t>Ley”,  está escrito en </a:t>
            </a:r>
            <a:r>
              <a:rPr lang="es-CO" dirty="0" smtClean="0">
                <a:solidFill>
                  <a:srgbClr val="FF0000"/>
                </a:solidFill>
              </a:rPr>
              <a:t>(Lucas </a:t>
            </a:r>
            <a:r>
              <a:rPr lang="es-CO" dirty="0">
                <a:solidFill>
                  <a:srgbClr val="FF0000"/>
                </a:solidFill>
              </a:rPr>
              <a:t>16:17</a:t>
            </a:r>
            <a:r>
              <a:rPr lang="es-CO" dirty="0" smtClean="0">
                <a:solidFill>
                  <a:srgbClr val="FF0000"/>
                </a:solidFill>
              </a:rPr>
              <a:t>).</a:t>
            </a:r>
          </a:p>
          <a:p>
            <a:r>
              <a:rPr lang="es-CO" dirty="0"/>
              <a:t>Y si “Jesucristo es el mismo ayer, y hoy, y por los siglos</a:t>
            </a:r>
            <a:r>
              <a:rPr lang="es-CO" dirty="0" smtClean="0"/>
              <a:t>”, según lo dice:  </a:t>
            </a:r>
            <a:r>
              <a:rPr lang="es-CO" dirty="0">
                <a:solidFill>
                  <a:srgbClr val="FF0000"/>
                </a:solidFill>
              </a:rPr>
              <a:t>(Hebreos 13:8), </a:t>
            </a:r>
            <a:r>
              <a:rPr lang="es-CO" dirty="0"/>
              <a:t>tenemos que aceptar que los cambios de calendario que se dieron en el siglo IV de nuestra </a:t>
            </a:r>
            <a:r>
              <a:rPr lang="es-CO" dirty="0" smtClean="0"/>
              <a:t>Era, fueron </a:t>
            </a:r>
            <a:r>
              <a:rPr lang="es-CO" dirty="0"/>
              <a:t>la manifestación caprichosa del </a:t>
            </a:r>
            <a:r>
              <a:rPr lang="es-CO" dirty="0" smtClean="0"/>
              <a:t>egoísmo </a:t>
            </a:r>
            <a:r>
              <a:rPr lang="es-CO" dirty="0"/>
              <a:t>de hombres hambrientos del poder materialista que la Gran Ramera siempre ofrece en su copa llena de abominaciones. </a:t>
            </a:r>
            <a:endParaRPr lang="es-CO" dirty="0" smtClean="0"/>
          </a:p>
          <a:p>
            <a:r>
              <a:rPr lang="es-CO" dirty="0" smtClean="0"/>
              <a:t>El </a:t>
            </a:r>
            <a:r>
              <a:rPr lang="es-CO" dirty="0"/>
              <a:t>domingo no fue colocado </a:t>
            </a:r>
            <a:r>
              <a:rPr lang="es-CO" dirty="0" smtClean="0"/>
              <a:t>por nuestro </a:t>
            </a:r>
            <a:r>
              <a:rPr lang="es-CO" dirty="0"/>
              <a:t>Dios, como día de reposo pero sí el sábado (Shabat) que nos recuerda a la creación, a la salvación, a la paz que tenemos en </a:t>
            </a:r>
            <a:r>
              <a:rPr lang="es-CO" dirty="0" smtClean="0"/>
              <a:t>Jesús, nuestro Salvador, y </a:t>
            </a:r>
            <a:r>
              <a:rPr lang="es-CO" dirty="0"/>
              <a:t>es un pre-anuncio semanal del reposo feliz en </a:t>
            </a:r>
            <a:r>
              <a:rPr lang="es-CO" dirty="0" smtClean="0"/>
              <a:t>el cielo durante el </a:t>
            </a:r>
            <a:r>
              <a:rPr lang="es-CO" dirty="0"/>
              <a:t>Milenio.</a:t>
            </a:r>
          </a:p>
          <a:p>
            <a:endParaRPr lang="es-CO" dirty="0">
              <a:solidFill>
                <a:srgbClr val="FF0000"/>
              </a:solidFill>
            </a:endParaRPr>
          </a:p>
          <a:p>
            <a:endParaRPr lang="es-CO" dirty="0"/>
          </a:p>
        </p:txBody>
      </p:sp>
    </p:spTree>
    <p:extLst>
      <p:ext uri="{BB962C8B-B14F-4D97-AF65-F5344CB8AC3E}">
        <p14:creationId xmlns:p14="http://schemas.microsoft.com/office/powerpoint/2010/main" val="6088440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5153" y="376518"/>
            <a:ext cx="11654118" cy="6113929"/>
          </a:xfrm>
          <a:solidFill>
            <a:schemeClr val="bg1">
              <a:lumMod val="95000"/>
            </a:schemeClr>
          </a:solidFill>
          <a:scene3d>
            <a:camera prst="orthographicFront"/>
            <a:lightRig rig="threePt" dir="t"/>
          </a:scene3d>
          <a:sp3d>
            <a:bevelT prst="slope"/>
          </a:sp3d>
        </p:spPr>
        <p:txBody>
          <a:bodyPr>
            <a:normAutofit lnSpcReduction="10000"/>
          </a:bodyPr>
          <a:lstStyle/>
          <a:p>
            <a:r>
              <a:rPr lang="es-CO" dirty="0" smtClean="0"/>
              <a:t>Y también apunta al gozo </a:t>
            </a:r>
            <a:r>
              <a:rPr lang="es-CO" dirty="0" smtClean="0"/>
              <a:t>eterno que </a:t>
            </a:r>
            <a:r>
              <a:rPr lang="es-CO" dirty="0" smtClean="0"/>
              <a:t>disfrutarán los redimidos en la tierra nueva, donde según lo dice </a:t>
            </a:r>
            <a:r>
              <a:rPr lang="es-CO" dirty="0" smtClean="0">
                <a:solidFill>
                  <a:srgbClr val="FF0000"/>
                </a:solidFill>
              </a:rPr>
              <a:t>Isaías 66:22, 23</a:t>
            </a:r>
            <a:r>
              <a:rPr lang="es-CO" dirty="0"/>
              <a:t>: </a:t>
            </a:r>
            <a:endParaRPr lang="es-CO" dirty="0" smtClean="0"/>
          </a:p>
          <a:p>
            <a:r>
              <a:rPr lang="es-CO" b="1" dirty="0" smtClean="0"/>
              <a:t>“Porque </a:t>
            </a:r>
            <a:r>
              <a:rPr lang="es-CO" b="1" dirty="0"/>
              <a:t>como los cielos nuevos y la nueva tierra que yo hago, permanecen delante de mí, dice el SEÑOR, así permanecerá vuestra simiente y vuestro nombre. </a:t>
            </a:r>
            <a:r>
              <a:rPr lang="es-CO" b="1" dirty="0" smtClean="0"/>
              <a:t>23 </a:t>
            </a:r>
            <a:r>
              <a:rPr lang="es-CO" b="1" dirty="0"/>
              <a:t>Y será que de mes en mes, y de sábado en sábado, vendrá toda carne a adorar delante de mí, dijo el </a:t>
            </a:r>
            <a:r>
              <a:rPr lang="es-CO" b="1" dirty="0" smtClean="0"/>
              <a:t>SEÑOR”.</a:t>
            </a:r>
          </a:p>
          <a:p>
            <a:r>
              <a:rPr lang="es-CO" dirty="0"/>
              <a:t>Por eso, para finalizar debemos aceptar </a:t>
            </a:r>
            <a:r>
              <a:rPr lang="es-CO" dirty="0" smtClean="0"/>
              <a:t>que </a:t>
            </a:r>
            <a:r>
              <a:rPr lang="es-CO" dirty="0"/>
              <a:t>para guardar el sábado </a:t>
            </a:r>
            <a:r>
              <a:rPr lang="es-CO" dirty="0" smtClean="0"/>
              <a:t>existen muchas </a:t>
            </a:r>
            <a:r>
              <a:rPr lang="es-CO" dirty="0"/>
              <a:t>luchas, ya que las cosas del </a:t>
            </a:r>
            <a:r>
              <a:rPr lang="es-CO" dirty="0" smtClean="0"/>
              <a:t>sistema romano </a:t>
            </a:r>
            <a:r>
              <a:rPr lang="es-CO" dirty="0"/>
              <a:t>imperante marcha en otra dirección. </a:t>
            </a:r>
            <a:endParaRPr lang="es-CO" dirty="0" smtClean="0"/>
          </a:p>
          <a:p>
            <a:endParaRPr lang="es-CO" dirty="0"/>
          </a:p>
          <a:p>
            <a:r>
              <a:rPr lang="es-CO" dirty="0" smtClean="0"/>
              <a:t>El sabio salomón dice: </a:t>
            </a:r>
            <a:r>
              <a:rPr lang="es-CO" b="1" dirty="0" smtClean="0"/>
              <a:t>“Joven </a:t>
            </a:r>
            <a:r>
              <a:rPr lang="es-CO" b="1" dirty="0"/>
              <a:t>fui, y he envejecido, y no he visto justo desamparado, ni su simiente que </a:t>
            </a:r>
            <a:r>
              <a:rPr lang="es-CO" b="1" dirty="0" smtClean="0"/>
              <a:t>mendigue pan”</a:t>
            </a:r>
            <a:r>
              <a:rPr lang="es-CO" dirty="0" smtClean="0"/>
              <a:t>, </a:t>
            </a:r>
            <a:r>
              <a:rPr lang="es-CO" dirty="0" smtClean="0">
                <a:solidFill>
                  <a:srgbClr val="FF0000"/>
                </a:solidFill>
              </a:rPr>
              <a:t>(Sal 37:25), </a:t>
            </a:r>
            <a:r>
              <a:rPr lang="es-CO" dirty="0" smtClean="0"/>
              <a:t>en cambio hablando de los desobedientes dice</a:t>
            </a:r>
            <a:r>
              <a:rPr lang="es-CO" dirty="0"/>
              <a:t>: </a:t>
            </a:r>
            <a:r>
              <a:rPr lang="es-CO" dirty="0" smtClean="0"/>
              <a:t>“ </a:t>
            </a:r>
            <a:r>
              <a:rPr lang="es-CO" b="1" dirty="0" smtClean="0"/>
              <a:t>Yo </a:t>
            </a:r>
            <a:r>
              <a:rPr lang="es-CO" b="1" dirty="0"/>
              <a:t>vi al impío robusto, y reverdeciendo como [un] laurel verde. </a:t>
            </a:r>
            <a:r>
              <a:rPr lang="es-CO" b="1" dirty="0" smtClean="0"/>
              <a:t> </a:t>
            </a:r>
            <a:r>
              <a:rPr lang="es-CO" b="1" dirty="0"/>
              <a:t>Pero pasó, y he aquí no aparece; lo busqué, y no fue </a:t>
            </a:r>
            <a:r>
              <a:rPr lang="es-CO" b="1" dirty="0" smtClean="0"/>
              <a:t>hallado”. </a:t>
            </a:r>
            <a:r>
              <a:rPr lang="es-CO" b="1" dirty="0" smtClean="0">
                <a:solidFill>
                  <a:srgbClr val="FF0000"/>
                </a:solidFill>
              </a:rPr>
              <a:t>(Verso 35,36).</a:t>
            </a:r>
            <a:endParaRPr lang="es-CO" b="1" dirty="0">
              <a:solidFill>
                <a:srgbClr val="FF0000"/>
              </a:solidFill>
            </a:endParaRPr>
          </a:p>
        </p:txBody>
      </p:sp>
    </p:spTree>
    <p:extLst>
      <p:ext uri="{BB962C8B-B14F-4D97-AF65-F5344CB8AC3E}">
        <p14:creationId xmlns:p14="http://schemas.microsoft.com/office/powerpoint/2010/main" val="2894911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290916" y="242045"/>
            <a:ext cx="9179859" cy="5334000"/>
          </a:xfrm>
          <a:prstGeom prst="rect">
            <a:avLst/>
          </a:prstGeom>
          <a:scene3d>
            <a:camera prst="orthographicFront"/>
            <a:lightRig rig="threePt" dir="t"/>
          </a:scene3d>
          <a:sp3d>
            <a:bevelT prst="angle"/>
          </a:sp3d>
        </p:spPr>
      </p:pic>
      <p:sp>
        <p:nvSpPr>
          <p:cNvPr id="7" name="Marcador de contenido 6"/>
          <p:cNvSpPr>
            <a:spLocks noGrp="1"/>
          </p:cNvSpPr>
          <p:nvPr>
            <p:ph idx="1"/>
          </p:nvPr>
        </p:nvSpPr>
        <p:spPr>
          <a:xfrm>
            <a:off x="838200" y="5701553"/>
            <a:ext cx="10515600" cy="986118"/>
          </a:xfrm>
        </p:spPr>
        <p:txBody>
          <a:bodyPr>
            <a:noAutofit/>
          </a:bodyPr>
          <a:lstStyle/>
          <a:p>
            <a:pPr marL="0" indent="0" algn="ctr">
              <a:buNone/>
            </a:pPr>
            <a:r>
              <a:rPr lang="es-CO" sz="3200" b="1" i="1" dirty="0" smtClean="0"/>
              <a:t>Para que eso sea una realidad en tu vida, debes comenzar a adorar a Dios en Sábado, en la tierra hoy.</a:t>
            </a:r>
            <a:endParaRPr lang="es-CO" sz="3200" b="1" i="1" dirty="0"/>
          </a:p>
        </p:txBody>
      </p:sp>
    </p:spTree>
    <p:extLst>
      <p:ext uri="{BB962C8B-B14F-4D97-AF65-F5344CB8AC3E}">
        <p14:creationId xmlns:p14="http://schemas.microsoft.com/office/powerpoint/2010/main" val="1926137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012" y="358589"/>
            <a:ext cx="11636188" cy="6149788"/>
          </a:xfrm>
          <a:solidFill>
            <a:schemeClr val="bg1">
              <a:lumMod val="95000"/>
            </a:schemeClr>
          </a:solidFill>
          <a:scene3d>
            <a:camera prst="orthographicFront"/>
            <a:lightRig rig="threePt" dir="t"/>
          </a:scene3d>
          <a:sp3d>
            <a:bevelT prst="slope"/>
          </a:sp3d>
        </p:spPr>
        <p:txBody>
          <a:bodyPr>
            <a:normAutofit/>
          </a:bodyPr>
          <a:lstStyle/>
          <a:p>
            <a:pPr marL="0" indent="0">
              <a:buNone/>
            </a:pPr>
            <a:r>
              <a:rPr lang="es-CO" dirty="0" smtClean="0"/>
              <a:t> Dios </a:t>
            </a:r>
            <a:r>
              <a:rPr lang="es-CO" dirty="0"/>
              <a:t>D</a:t>
            </a:r>
            <a:r>
              <a:rPr lang="es-CO" dirty="0" smtClean="0"/>
              <a:t>ice: “¡Quién diera que tuviesen tal corazón, que me temiesen y guardasen todos los días todos mis mandamientos, para que a ellos y a sus hijos les fuese bien para siempre!” </a:t>
            </a:r>
            <a:r>
              <a:rPr lang="es-CO" dirty="0" smtClean="0">
                <a:solidFill>
                  <a:srgbClr val="FF0000"/>
                </a:solidFill>
              </a:rPr>
              <a:t>(Deuteronomio 5:29).</a:t>
            </a:r>
          </a:p>
          <a:p>
            <a:r>
              <a:rPr lang="es-CO" dirty="0" smtClean="0"/>
              <a:t>Mi llamado es: Atrévete a ofrecerle al Eterno tu lealtad y amor, como lo dice  </a:t>
            </a:r>
            <a:r>
              <a:rPr lang="es-CO" dirty="0" smtClean="0">
                <a:solidFill>
                  <a:srgbClr val="FF0000"/>
                </a:solidFill>
              </a:rPr>
              <a:t>(Juan 14:15</a:t>
            </a:r>
            <a:r>
              <a:rPr lang="es-CO" dirty="0">
                <a:solidFill>
                  <a:srgbClr val="FF0000"/>
                </a:solidFill>
              </a:rPr>
              <a:t>): </a:t>
            </a:r>
            <a:r>
              <a:rPr lang="es-CO" b="1" dirty="0" smtClean="0"/>
              <a:t>“Si </a:t>
            </a:r>
            <a:r>
              <a:rPr lang="es-CO" b="1" dirty="0"/>
              <a:t>me amáis, guardad mis </a:t>
            </a:r>
            <a:r>
              <a:rPr lang="es-CO" b="1" dirty="0" smtClean="0"/>
              <a:t>mandamientos”,  </a:t>
            </a:r>
            <a:r>
              <a:rPr lang="es-CO" dirty="0" smtClean="0"/>
              <a:t>dedicando el  sábado a Su Nombre. </a:t>
            </a:r>
          </a:p>
          <a:p>
            <a:endParaRPr lang="es-CO" dirty="0" smtClean="0"/>
          </a:p>
          <a:p>
            <a:r>
              <a:rPr lang="es-CO" dirty="0" smtClean="0"/>
              <a:t>Toma tu decisión ahora. Dile en oración:</a:t>
            </a:r>
          </a:p>
          <a:p>
            <a:r>
              <a:rPr lang="es-CO" dirty="0" smtClean="0"/>
              <a:t>“</a:t>
            </a:r>
            <a:r>
              <a:rPr lang="es-CO" i="1" dirty="0" smtClean="0"/>
              <a:t>Gracias Padre Santo, por haber conocido hoy tu </a:t>
            </a:r>
            <a:r>
              <a:rPr lang="es-CO" i="1" dirty="0"/>
              <a:t>S</a:t>
            </a:r>
            <a:r>
              <a:rPr lang="es-CO" i="1" dirty="0" smtClean="0"/>
              <a:t>anta </a:t>
            </a:r>
            <a:r>
              <a:rPr lang="es-CO" i="1" dirty="0" smtClean="0"/>
              <a:t>Palabra</a:t>
            </a:r>
            <a:r>
              <a:rPr lang="es-CO" i="1" dirty="0" smtClean="0"/>
              <a:t>. </a:t>
            </a:r>
            <a:r>
              <a:rPr lang="es-CO" i="1" dirty="0" smtClean="0"/>
              <a:t>Perdóname si no he guardado tu santo día como tú lo quieres. Te acepto como mi Salvador y Señor. Te ruego que me ayudes a obedecerte, por amor, todos los días de mi vida. Gracias porque me amas. Te lo agradezco y </a:t>
            </a:r>
            <a:r>
              <a:rPr lang="es-CO" i="1" dirty="0" smtClean="0"/>
              <a:t>te lo </a:t>
            </a:r>
            <a:r>
              <a:rPr lang="es-CO" i="1" dirty="0" smtClean="0"/>
              <a:t>ruego, En el nombre de Jesús tu Hijo Amado.</a:t>
            </a:r>
            <a:r>
              <a:rPr lang="es-CO" i="1" dirty="0"/>
              <a:t> </a:t>
            </a:r>
            <a:r>
              <a:rPr lang="es-CO" i="1" dirty="0" smtClean="0"/>
              <a:t>Amén</a:t>
            </a:r>
            <a:r>
              <a:rPr lang="es-CO" dirty="0" smtClean="0"/>
              <a:t>”</a:t>
            </a:r>
          </a:p>
          <a:p>
            <a:pPr marL="0" indent="0">
              <a:buNone/>
            </a:pPr>
            <a:r>
              <a:rPr lang="es-CO" b="1" dirty="0" smtClean="0">
                <a:latin typeface="Algerian" panose="04020705040A02060702" pitchFamily="82" charset="0"/>
              </a:rPr>
              <a:t>Bendiciones para todos, queridos hermanos.</a:t>
            </a:r>
            <a:endParaRPr lang="es-CO" b="1" dirty="0">
              <a:latin typeface="Algerian" panose="04020705040A02060702" pitchFamily="82" charset="0"/>
            </a:endParaRPr>
          </a:p>
        </p:txBody>
      </p:sp>
    </p:spTree>
    <p:extLst>
      <p:ext uri="{BB962C8B-B14F-4D97-AF65-F5344CB8AC3E}">
        <p14:creationId xmlns:p14="http://schemas.microsoft.com/office/powerpoint/2010/main" val="76643123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1924</Words>
  <Application>Microsoft Office PowerPoint</Application>
  <PresentationFormat>Panorámica</PresentationFormat>
  <Paragraphs>80</Paragraphs>
  <Slides>20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20</vt:i4>
      </vt:variant>
    </vt:vector>
  </HeadingPairs>
  <TitlesOfParts>
    <vt:vector size="25" baseType="lpstr">
      <vt:lpstr>Algerian</vt:lpstr>
      <vt:lpstr>Arial</vt:lpstr>
      <vt:lpstr>Calibri</vt:lpstr>
      <vt:lpstr>Calibri Light</vt:lpstr>
      <vt:lpstr>Tema de Office</vt:lpstr>
      <vt:lpstr>EL DÍA EN QUE EL SOL OSCURECIÓ el SHABAT</vt:lpstr>
      <vt:lpstr>EL 7 DE MARZO DEL 321: EL DÍA EN QUE EL SOL OSCURECIO EL SHABAT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DÍA EN QUE EL SOL OSCURECIÓ EL SHABAT</dc:title>
  <dc:creator>Usuario de Windows</dc:creator>
  <cp:lastModifiedBy>Usuario de Windows</cp:lastModifiedBy>
  <cp:revision>65</cp:revision>
  <dcterms:created xsi:type="dcterms:W3CDTF">2018-04-14T02:56:17Z</dcterms:created>
  <dcterms:modified xsi:type="dcterms:W3CDTF">2018-11-24T21:11:12Z</dcterms:modified>
</cp:coreProperties>
</file>